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8" r:id="rId9"/>
    <p:sldId id="270" r:id="rId10"/>
    <p:sldId id="271" r:id="rId11"/>
    <p:sldId id="272" r:id="rId12"/>
    <p:sldId id="273" r:id="rId13"/>
    <p:sldId id="266" r:id="rId14"/>
    <p:sldId id="267" r:id="rId15"/>
    <p:sldId id="269" r:id="rId16"/>
    <p:sldId id="274" r:id="rId17"/>
    <p:sldId id="275" r:id="rId18"/>
    <p:sldId id="276" r:id="rId19"/>
    <p:sldId id="277" r:id="rId20"/>
    <p:sldId id="278" r:id="rId21"/>
    <p:sldId id="279" r:id="rId22"/>
    <p:sldId id="280" r:id="rId23"/>
    <p:sldId id="281" r:id="rId24"/>
    <p:sldId id="263" r:id="rId25"/>
    <p:sldId id="282" r:id="rId26"/>
    <p:sldId id="264"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04"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521733" y="2759581"/>
            <a:ext cx="6100534" cy="1740989"/>
          </a:xfrm>
        </p:spPr>
        <p:txBody>
          <a:bodyPr anchor="t"/>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CFFFBE-52B8-4EBE-8550-A9E2C3736EB9}"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r">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8" name="图片 7"/>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758006" cy="5940444"/>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8" name="图片 7"/>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lgn="l">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8" name="图片 7"/>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7" name="图片 6"/>
          <p:cNvPicPr>
            <a:picLocks noChangeAspect="1"/>
          </p:cNvPicPr>
          <p:nvPr/>
        </p:nvPicPr>
        <p:blipFill>
          <a:blip r:embed="rId2" cstate="print">
            <a:duotone>
              <a:schemeClr val="bg2"/>
              <a:srgbClr val="FFF1C1"/>
            </a:duotone>
            <a:lum bright="-10000" contrast="-30000"/>
          </a:blip>
          <a:stretch>
            <a:fillRect/>
          </a:stretch>
        </p:blipFill>
        <p:spPr>
          <a:xfrm>
            <a:off x="7480636" y="0"/>
            <a:ext cx="1663364" cy="2357430"/>
          </a:xfrm>
          <a:prstGeom prst="rect">
            <a:avLst/>
          </a:prstGeom>
          <a:noFill/>
          <a:ln>
            <a:noFill/>
          </a:ln>
        </p:spPr>
      </p:pic>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0" y="0"/>
            <a:ext cx="6552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9" name="图片 8"/>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0" y="0"/>
            <a:ext cx="6408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11" name="图片 10"/>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7" name="图片 6"/>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日期占位符 1"/>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6" name="图片 5"/>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6732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61175" y="5357826"/>
            <a:ext cx="8226225" cy="768028"/>
          </a:xfrm>
        </p:spPr>
        <p:txBody>
          <a:bodyPr anchor="ct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DB7904D7-4BDC-4C40-92B1-3A9D99A8E57D}" type="datetimeFigureOut">
              <a:rPr lang="zh-CN" altLang="en-US" smtClean="0"/>
              <a:pPr/>
              <a:t>2016-11-7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BCFFFBE-52B8-4EBE-8550-A9E2C3736EB9}" type="slidenum">
              <a:rPr lang="zh-CN" altLang="en-US" smtClean="0"/>
              <a:pPr/>
              <a:t>‹#›</a:t>
            </a:fld>
            <a:endParaRPr lang="zh-CN" altLang="en-US"/>
          </a:p>
        </p:txBody>
      </p:sp>
      <p:pic>
        <p:nvPicPr>
          <p:cNvPr id="9" name="图片 8"/>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695298" y="214290"/>
            <a:ext cx="7448602" cy="781052"/>
          </a:xfrm>
        </p:spPr>
        <p:txBody>
          <a:bodyPr anchor="ct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4953000" y="6243633"/>
            <a:ext cx="3180375" cy="614367"/>
          </a:xfrm>
        </p:spPr>
        <p:txBody>
          <a:bodyPr anchor="t"/>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a:xfrm>
            <a:off x="609600" y="6492878"/>
            <a:ext cx="1676384" cy="365125"/>
          </a:xfrm>
        </p:spPr>
        <p:txBody>
          <a:bodyPr/>
          <a:lstStyle/>
          <a:p>
            <a:fld id="{DB7904D7-4BDC-4C40-92B1-3A9D99A8E57D}" type="datetimeFigureOut">
              <a:rPr lang="zh-CN" altLang="en-US" smtClean="0"/>
              <a:pPr/>
              <a:t>2016-11-7</a:t>
            </a:fld>
            <a:endParaRPr lang="zh-CN" altLang="en-US"/>
          </a:p>
        </p:txBody>
      </p:sp>
      <p:sp>
        <p:nvSpPr>
          <p:cNvPr id="6" name="页脚占位符 5"/>
          <p:cNvSpPr>
            <a:spLocks noGrp="1"/>
          </p:cNvSpPr>
          <p:nvPr>
            <p:ph type="ftr" sz="quarter" idx="11"/>
          </p:nvPr>
        </p:nvSpPr>
        <p:spPr>
          <a:xfrm>
            <a:off x="2285984" y="6492876"/>
            <a:ext cx="2643206" cy="365125"/>
          </a:xfrm>
        </p:spPr>
        <p:txBody>
          <a:bodyPr/>
          <a:lstStyle/>
          <a:p>
            <a:endParaRPr lang="zh-CN" altLang="en-US"/>
          </a:p>
        </p:txBody>
      </p:sp>
      <p:sp>
        <p:nvSpPr>
          <p:cNvPr id="7" name="灯片编号占位符 6"/>
          <p:cNvSpPr>
            <a:spLocks noGrp="1"/>
          </p:cNvSpPr>
          <p:nvPr>
            <p:ph type="sldNum" sz="quarter" idx="12"/>
          </p:nvPr>
        </p:nvSpPr>
        <p:spPr>
          <a:xfrm>
            <a:off x="683073" y="5347005"/>
            <a:ext cx="871200" cy="871200"/>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p>
            <a:fld id="{4BCFFFBE-52B8-4EBE-8550-A9E2C3736EB9}" type="slidenum">
              <a:rPr lang="zh-CN" altLang="en-US" smtClean="0"/>
              <a:pPr/>
              <a:t>‹#›</a:t>
            </a:fld>
            <a:endParaRPr lang="zh-CN" altLang="en-US"/>
          </a:p>
        </p:txBody>
      </p:sp>
      <p:pic>
        <p:nvPicPr>
          <p:cNvPr id="9" name="图片 8"/>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6000" cy="1143000"/>
          </a:xfrm>
          <a:prstGeom prst="rect">
            <a:avLst/>
          </a:prstGeom>
        </p:spPr>
        <p:txBody>
          <a:bodyPr vert="horz" rtlCol="0" anchor="ctr">
            <a:normAutofit/>
            <a:scene3d>
              <a:camera prst="orthographicFront"/>
              <a:lightRig rig="soft" dir="t"/>
            </a:scene3d>
            <a:sp3d prstMaterial="matte">
              <a:bevelT w="12700" h="12700"/>
            </a:sp3d>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latinLnBrk="0" hangingPunct="1">
              <a:defRPr kumimoji="0" sz="1200">
                <a:solidFill>
                  <a:schemeClr val="tx1"/>
                </a:solidFill>
              </a:defRPr>
            </a:lvl1pPr>
          </a:lstStyle>
          <a:p>
            <a:fld id="{DB7904D7-4BDC-4C40-92B1-3A9D99A8E57D}" type="datetimeFigureOut">
              <a:rPr lang="zh-CN" altLang="en-US" smtClean="0"/>
              <a:pPr/>
              <a:t>2016-11-7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latinLnBrk="0" hangingPunct="1">
              <a:defRPr kumimoji="0" sz="1200">
                <a:solidFill>
                  <a:schemeClr val="tx1"/>
                </a:solidFill>
              </a:defRPr>
            </a:lvl1pPr>
          </a:lstStyle>
          <a:p>
            <a:fld id="{4BCFFFBE-52B8-4EBE-8550-A9E2C3736EB9}" type="slidenum">
              <a:rPr lang="zh-CN" altLang="en-US" smtClean="0"/>
              <a:pPr/>
              <a:t>‹#›</a:t>
            </a:fld>
            <a:endParaRPr lang="zh-CN" alt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zh-CN" altLang="en-US" sz="44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6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20116;&#20301;&#19968;&#20307;.ppt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22235;&#31181;&#21361;&#38505;5.ppt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altLang="en-US" dirty="0" smtClean="0">
                <a:solidFill>
                  <a:schemeClr val="tx1"/>
                </a:solidFill>
              </a:rPr>
              <a:t>十八届六中全会公告</a:t>
            </a:r>
            <a:endParaRPr lang="zh-CN" altLang="en-US" dirty="0">
              <a:solidFill>
                <a:schemeClr val="tx1"/>
              </a:solidFill>
            </a:endParaRPr>
          </a:p>
        </p:txBody>
      </p:sp>
      <p:sp>
        <p:nvSpPr>
          <p:cNvPr id="3" name="副标题 2"/>
          <p:cNvSpPr>
            <a:spLocks noGrp="1"/>
          </p:cNvSpPr>
          <p:nvPr>
            <p:ph type="subTitle" idx="1"/>
          </p:nvPr>
        </p:nvSpPr>
        <p:spPr/>
        <p:txBody>
          <a:bodyPr/>
          <a:lstStyle/>
          <a:p>
            <a:r>
              <a:rPr lang="en-US" altLang="zh-CN" dirty="0" smtClean="0"/>
              <a:t>2016</a:t>
            </a:r>
            <a:r>
              <a:rPr dirty="0" smtClean="0"/>
              <a:t>年</a:t>
            </a:r>
            <a:r>
              <a:rPr lang="en-US" dirty="0" smtClean="0"/>
              <a:t>10</a:t>
            </a:r>
            <a:r>
              <a:rPr dirty="0" smtClean="0"/>
              <a:t>月</a:t>
            </a:r>
            <a:r>
              <a:rPr lang="en-US" dirty="0" smtClean="0"/>
              <a:t>28</a:t>
            </a:r>
            <a:r>
              <a:rPr dirty="0" smtClean="0"/>
              <a:t>日发布</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57232"/>
            <a:ext cx="8229600" cy="5643602"/>
          </a:xfrm>
        </p:spPr>
        <p:txBody>
          <a:bodyPr>
            <a:normAutofit/>
          </a:bodyPr>
          <a:lstStyle/>
          <a:p>
            <a:r>
              <a:rPr lang="zh-CN" altLang="en-US" dirty="0" smtClean="0"/>
              <a:t>（</a:t>
            </a:r>
            <a:r>
              <a:rPr lang="en-US" altLang="zh-CN" dirty="0" smtClean="0"/>
              <a:t>5</a:t>
            </a:r>
            <a:r>
              <a:rPr lang="zh-CN" altLang="en-US" dirty="0" smtClean="0"/>
              <a:t>）全会强调，</a:t>
            </a:r>
            <a:r>
              <a:rPr lang="zh-CN" altLang="en-US" b="1" dirty="0" smtClean="0">
                <a:solidFill>
                  <a:srgbClr val="FFFF00"/>
                </a:solidFill>
              </a:rPr>
              <a:t>党的中央委员会、中央政治局、中央政治局常务委员会全面领导党内监督工作。党委（党组）在党内监督中负主体责任，书记是第一责任人，党委常委会委员（党组成员）和党委委员在职责范围内履行监督职责。</a:t>
            </a:r>
            <a:r>
              <a:rPr lang="zh-CN" altLang="en-US" dirty="0" smtClean="0">
                <a:solidFill>
                  <a:srgbClr val="FFFF00"/>
                </a:solidFill>
              </a:rPr>
              <a:t>党的各级纪律检查委员会要履行监督执纪问责职责。党的工作部门要加强职责范围内党内监督工作。</a:t>
            </a:r>
            <a:r>
              <a:rPr lang="zh-CN" altLang="en-US" dirty="0" smtClean="0"/>
              <a:t>党的基层组织要监督党员切实履行义务，维护和执行党的纪律。党员要积极行使党员权利，加强对党的领导干部的民主监督。</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6</a:t>
            </a:r>
            <a:r>
              <a:rPr lang="zh-CN" altLang="en-US" dirty="0" smtClean="0"/>
              <a:t>）全会强调，各级党委应当支持和保证同级人大、政府、监察机关、司法机关等对国家机关及公职人员依法进行监督，人民政协依章程进行民主监督，审计机关依法进行审计监督。要支持民主党派履行监督职能，重视民主党派和无党派人士提出的意见、批评、建议。要认真对待、自觉接受社会监督。</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a:t>
            </a:r>
            <a:r>
              <a:rPr lang="en-US" altLang="zh-CN" dirty="0" smtClean="0"/>
              <a:t>7</a:t>
            </a:r>
            <a:r>
              <a:rPr lang="zh-CN" altLang="en-US" dirty="0" smtClean="0"/>
              <a:t>）全会强调，加强和规范党内政治生活、加强党内监督是全党的共同任务，必须全党一起动手。各级党委（党组）要全面履行领导责任，着力解决突出问题，把加强和规范党内政治生活、加强党内监督各项任务落到实处。</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FF00"/>
                </a:solidFill>
              </a:rPr>
              <a:t>12</a:t>
            </a:r>
            <a:r>
              <a:rPr dirty="0" smtClean="0">
                <a:solidFill>
                  <a:srgbClr val="FFFF00"/>
                </a:solidFill>
              </a:rPr>
              <a:t>个提出</a:t>
            </a:r>
            <a:endParaRPr lang="zh-CN" altLang="en-US" dirty="0">
              <a:solidFill>
                <a:srgbClr val="FFFF00"/>
              </a:solidFill>
            </a:endParaRPr>
          </a:p>
        </p:txBody>
      </p:sp>
      <p:sp>
        <p:nvSpPr>
          <p:cNvPr id="3" name="内容占位符 2"/>
          <p:cNvSpPr>
            <a:spLocks noGrp="1"/>
          </p:cNvSpPr>
          <p:nvPr>
            <p:ph idx="1"/>
          </p:nvPr>
        </p:nvSpPr>
        <p:spPr>
          <a:xfrm>
            <a:off x="457200" y="1600200"/>
            <a:ext cx="8229600" cy="5043510"/>
          </a:xfrm>
        </p:spPr>
        <p:txBody>
          <a:bodyPr>
            <a:normAutofit fontScale="92500" lnSpcReduction="10000"/>
          </a:bodyPr>
          <a:lstStyle/>
          <a:p>
            <a:r>
              <a:rPr lang="zh-CN" altLang="en-US" dirty="0" smtClean="0"/>
              <a:t>第一</a:t>
            </a:r>
            <a:r>
              <a:rPr lang="zh-CN" altLang="en-US" dirty="0" smtClean="0">
                <a:solidFill>
                  <a:srgbClr val="FFFF00"/>
                </a:solidFill>
              </a:rPr>
              <a:t>， 全会提出，共产主义远大理想和中国特色社会主义共同理想，是中国共产党人的精神支柱和政治灵魂，也是保持党的团结统一的思想基础。</a:t>
            </a:r>
            <a:endParaRPr lang="en-US" altLang="zh-CN" dirty="0" smtClean="0">
              <a:solidFill>
                <a:srgbClr val="FFFF00"/>
              </a:solidFill>
            </a:endParaRPr>
          </a:p>
          <a:p>
            <a:r>
              <a:rPr lang="zh-CN" altLang="en-US" dirty="0" smtClean="0"/>
              <a:t>第二，</a:t>
            </a:r>
            <a:r>
              <a:rPr lang="zh-CN" altLang="en-US" dirty="0" smtClean="0">
                <a:solidFill>
                  <a:srgbClr val="FFFF00"/>
                </a:solidFill>
              </a:rPr>
              <a:t>全会提出，党在社会主义初级阶段的基本路线是党和国家的生命线、人民的幸福线，也是党内政治生活正常开展的根本保证。</a:t>
            </a:r>
            <a:r>
              <a:rPr lang="zh-CN" altLang="en-US" b="1" dirty="0" smtClean="0"/>
              <a:t>考察识别干部特别是高级干部必须首先看是否坚定不移贯彻党的基本路线。党员、干部特别是高级干部在大是大非面前不能态度暧昧，不能动摇基本政治立场，不能被错误言论所左右。</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fontScale="92500"/>
          </a:bodyPr>
          <a:lstStyle/>
          <a:p>
            <a:r>
              <a:rPr lang="zh-CN" altLang="en-US" dirty="0" smtClean="0"/>
              <a:t>第三，全会提出，坚决维护党中央权威、保证全党令行禁止，是党和国家前途命运所系，是全国各族人民根本利益所在，也是加强和规范党内政治生活的重要目的。坚持党的领导，首先是坚持党中央的集中统一领导。</a:t>
            </a:r>
            <a:r>
              <a:rPr lang="zh-CN" altLang="en-US" b="1" dirty="0" smtClean="0"/>
              <a:t>一个国家、一个政党，领导核心至关重要</a:t>
            </a:r>
            <a:r>
              <a:rPr lang="zh-CN" altLang="en-US" dirty="0" smtClean="0"/>
              <a:t>。全党必须自觉在思想上政治上行动上同党中央保持高度一致。党的各级组织、全体党员特别是高级干部都要向党中央看齐，向党的理论和路线方针政策看齐，向党中央决策部署看齐，做到党中央提倡的坚决响应、党中央决定的坚决执行、党中央禁止的坚决不做。</a:t>
            </a:r>
          </a:p>
          <a:p>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229600" cy="5786478"/>
          </a:xfrm>
        </p:spPr>
        <p:txBody>
          <a:bodyPr>
            <a:normAutofit fontScale="92500" lnSpcReduction="10000"/>
          </a:bodyPr>
          <a:lstStyle/>
          <a:p>
            <a:r>
              <a:rPr lang="zh-CN" altLang="en-US" dirty="0" smtClean="0"/>
              <a:t>        </a:t>
            </a:r>
            <a:r>
              <a:rPr lang="zh-CN" altLang="en-US" dirty="0" smtClean="0">
                <a:latin typeface="黑体" pitchFamily="2" charset="-122"/>
                <a:ea typeface="黑体" pitchFamily="2" charset="-122"/>
              </a:rPr>
              <a:t>第四，</a:t>
            </a:r>
            <a:r>
              <a:rPr lang="zh-CN" altLang="en-US" dirty="0" smtClean="0">
                <a:solidFill>
                  <a:srgbClr val="FFFF00"/>
                </a:solidFill>
                <a:latin typeface="黑体" pitchFamily="2" charset="-122"/>
                <a:ea typeface="黑体" pitchFamily="2" charset="-122"/>
              </a:rPr>
              <a:t>全会提出，纪律严明是全党统一意志、统一行动、步调一致前进的重要保障，是党内政治生活的重要内容。</a:t>
            </a:r>
            <a:r>
              <a:rPr lang="zh-CN" altLang="en-US" dirty="0" smtClean="0">
                <a:latin typeface="黑体" pitchFamily="2" charset="-122"/>
                <a:ea typeface="黑体" pitchFamily="2" charset="-122"/>
              </a:rPr>
              <a:t>必须严明党的纪律，把纪律挺在前面，用铁的纪律从严治党。坚持纪律面前一律平等，遵守纪律没有特权，执行纪律没有例外，党内决不允许存在不受纪律约束的特殊组织和特殊党员。反对搞两面派、做</a:t>
            </a:r>
            <a:r>
              <a:rPr lang="en-US" dirty="0" smtClean="0">
                <a:latin typeface="黑体" pitchFamily="2" charset="-122"/>
                <a:ea typeface="黑体" pitchFamily="2" charset="-122"/>
              </a:rPr>
              <a:t>"</a:t>
            </a:r>
            <a:r>
              <a:rPr lang="zh-CN" altLang="en-US" dirty="0" smtClean="0">
                <a:latin typeface="黑体" pitchFamily="2" charset="-122"/>
                <a:ea typeface="黑体" pitchFamily="2" charset="-122"/>
              </a:rPr>
              <a:t>两面人</a:t>
            </a:r>
            <a:r>
              <a:rPr lang="en-US" dirty="0" smtClean="0">
                <a:latin typeface="黑体" pitchFamily="2" charset="-122"/>
                <a:ea typeface="黑体" pitchFamily="2" charset="-122"/>
              </a:rPr>
              <a:t>"</a:t>
            </a:r>
            <a:r>
              <a:rPr lang="zh-CN" altLang="en-US" dirty="0" smtClean="0">
                <a:latin typeface="黑体" pitchFamily="2" charset="-122"/>
                <a:ea typeface="黑体" pitchFamily="2" charset="-122"/>
              </a:rPr>
              <a:t>，反对弄虚作假、虚报浮夸，反对隐瞒实情、报喜不报忧。</a:t>
            </a:r>
            <a:r>
              <a:rPr lang="zh-CN" altLang="en-US" b="1" dirty="0" smtClean="0">
                <a:latin typeface="黑体" pitchFamily="2" charset="-122"/>
                <a:ea typeface="黑体" pitchFamily="2" charset="-122"/>
              </a:rPr>
              <a:t>领导机关和领导干部不准以任何理由和名义纵容、唆使、暗示或强迫下级说假话。党内不准搞拉拉扯扯、吹吹拍拍、阿谀奉承。对领导人的宣传要实事求是，禁止吹捧。</a:t>
            </a:r>
            <a:endParaRPr lang="zh-CN" altLang="en-US" dirty="0" smtClean="0">
              <a:latin typeface="黑体" pitchFamily="2" charset="-122"/>
              <a:ea typeface="黑体" pitchFamily="2" charset="-122"/>
            </a:endParaRPr>
          </a:p>
          <a:p>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857916"/>
          </a:xfrm>
        </p:spPr>
        <p:txBody>
          <a:bodyPr>
            <a:normAutofit/>
          </a:bodyPr>
          <a:lstStyle/>
          <a:p>
            <a:r>
              <a:rPr lang="zh-CN" altLang="en-US" dirty="0" smtClean="0"/>
              <a:t>第五，</a:t>
            </a:r>
            <a:r>
              <a:rPr lang="zh-CN" altLang="en-US" dirty="0" smtClean="0">
                <a:solidFill>
                  <a:srgbClr val="FFFF00"/>
                </a:solidFill>
              </a:rPr>
              <a:t>全会提出，我们党来自人民，失去人民拥护和支持，党就会失去根基。</a:t>
            </a:r>
            <a:r>
              <a:rPr lang="zh-CN" altLang="en-US" dirty="0" smtClean="0"/>
              <a:t>必须把坚持全心全意为人民服务的根本宗旨、保持党同人民群众的血肉联系作为加强和规范党内政治生活的根本要求。</a:t>
            </a:r>
            <a:r>
              <a:rPr lang="zh-CN" altLang="en-US" b="1" dirty="0" smtClean="0"/>
              <a:t>全党必须贯彻党的群众路线，为群众办实事、解难事，当好人民公仆。坚持问政于民、问需于民、问计于民，决不允许在群众面前自以为是、盛气凌人，决不允许当官做老爷、漠视群众疾苦，更不允许欺压群众、损害和侵占群众利益。</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28670"/>
            <a:ext cx="8229600" cy="5786478"/>
          </a:xfrm>
        </p:spPr>
        <p:txBody>
          <a:bodyPr>
            <a:normAutofit lnSpcReduction="10000"/>
          </a:bodyPr>
          <a:lstStyle/>
          <a:p>
            <a:r>
              <a:rPr lang="zh-CN" altLang="en-US" dirty="0" smtClean="0"/>
              <a:t>第六、</a:t>
            </a:r>
            <a:r>
              <a:rPr lang="zh-CN" altLang="en-US" dirty="0" smtClean="0">
                <a:solidFill>
                  <a:srgbClr val="FFFF00"/>
                </a:solidFill>
              </a:rPr>
              <a:t>全会提出，民主集中制是党的根本组织原则，是党内政治生活正常开展的重要制度保障。</a:t>
            </a:r>
            <a:r>
              <a:rPr lang="zh-CN" altLang="en-US" dirty="0" smtClean="0"/>
              <a:t>坚持集体领导制度，实行集体领导和个人分工负责相结合，是民主集中制的重要组成部分，必须始终坚持，任何组织和个人在任何情况下都不允许以任何理由违反这项制度。各级党委（党组）必须坚持集体领导制度，领导班子成员必须增强全局观念和责任意识，党委（党组）主要负责同志必须发扬民主、善于集中、敢于担责，领导班子成员必须坚决执行党组织决定。</a:t>
            </a:r>
          </a:p>
          <a:p>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714356"/>
            <a:ext cx="7829576" cy="4525963"/>
          </a:xfrm>
        </p:spPr>
        <p:txBody>
          <a:bodyPr>
            <a:noAutofit/>
          </a:bodyPr>
          <a:lstStyle/>
          <a:p>
            <a:r>
              <a:rPr lang="zh-CN" altLang="en-US" dirty="0" smtClean="0"/>
              <a:t>第七，</a:t>
            </a:r>
            <a:r>
              <a:rPr lang="zh-CN" altLang="en-US" dirty="0" smtClean="0">
                <a:solidFill>
                  <a:srgbClr val="FFFF00"/>
                </a:solidFill>
              </a:rPr>
              <a:t>全会提出，党内民主是党的生命，是党内政治生活积极健康的重要基础。</a:t>
            </a:r>
            <a:r>
              <a:rPr lang="zh-CN" altLang="en-US" dirty="0" smtClean="0"/>
              <a:t>党内决策、执行、监督等工作必须执行党章党规确定的民主原则和程序，任何党组织和个人都不得压制党内民主、破坏党内民主。中央委员会、中央政治局、中央政治局常务委员会和党的各级委员会作出重大决策部署，必须深入开展调查研究，广泛听取各方面意见和建议。</a:t>
            </a:r>
            <a:r>
              <a:rPr lang="zh-CN" altLang="en-US" b="1" dirty="0" smtClean="0"/>
              <a:t>党员有权向党负责地揭发、检举党的任何组织和任何党员违纪违法的事实，提倡实名举报。</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6000792"/>
          </a:xfrm>
        </p:spPr>
        <p:txBody>
          <a:bodyPr>
            <a:normAutofit fontScale="92500" lnSpcReduction="10000"/>
          </a:bodyPr>
          <a:lstStyle/>
          <a:p>
            <a:r>
              <a:rPr lang="zh-CN" altLang="en-US" dirty="0" smtClean="0"/>
              <a:t>（</a:t>
            </a:r>
            <a:r>
              <a:rPr lang="en-US" dirty="0" smtClean="0"/>
              <a:t>8</a:t>
            </a:r>
            <a:r>
              <a:rPr lang="zh-CN" altLang="en-US" dirty="0" smtClean="0"/>
              <a:t>）</a:t>
            </a:r>
            <a:r>
              <a:rPr lang="zh-CN" altLang="en-US" b="1" dirty="0" smtClean="0">
                <a:solidFill>
                  <a:srgbClr val="FFFF00"/>
                </a:solidFill>
              </a:rPr>
              <a:t>全会提出，坚持正确选人用人导向，是严肃党内政治生活的组织保证。</a:t>
            </a:r>
            <a:r>
              <a:rPr lang="zh-CN" altLang="en-US" dirty="0" smtClean="0"/>
              <a:t>选拔任用干部必须坚持德才兼备、以德为先，坚持五湖四海、任人唯贤，坚持信念坚定、为民服务、勤政务实、敢于担当、清正廉洁的好干部标准。</a:t>
            </a:r>
            <a:r>
              <a:rPr lang="zh-CN" altLang="en-US" b="1" dirty="0" smtClean="0"/>
              <a:t>坚决禁止跑官要官、买官卖官、拉票贿选等行为，坚决禁止向党伸手要职务、要名誉、要待遇行为，坚决禁止向党组织讨价还价、不服从组织决定的行为。任何人都不准把党的干部当作私有财产，党内不准搞人身依附关系。</a:t>
            </a:r>
            <a:r>
              <a:rPr lang="zh-CN" altLang="en-US" dirty="0" smtClean="0"/>
              <a:t>规范和纯洁党内同志交往，领导干部对党员不能颐指气使，党员对领导干部不能阿谀奉承。</a:t>
            </a:r>
            <a:r>
              <a:rPr lang="zh-CN" altLang="en-US" dirty="0" smtClean="0">
                <a:solidFill>
                  <a:srgbClr val="FFFF00"/>
                </a:solidFill>
              </a:rPr>
              <a:t>建立容错纠错机制，宽容干部在工作中特别是改革创新中的失误。</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smtClean="0"/>
              <a:t>中国共产党第十八届中央委员会第六次全体会议，于</a:t>
            </a:r>
            <a:r>
              <a:rPr lang="en-US" dirty="0" smtClean="0"/>
              <a:t>2016</a:t>
            </a:r>
            <a:r>
              <a:rPr lang="zh-CN" altLang="en-US" dirty="0" smtClean="0"/>
              <a:t>年</a:t>
            </a:r>
            <a:r>
              <a:rPr lang="en-US" dirty="0" smtClean="0"/>
              <a:t>10</a:t>
            </a:r>
            <a:r>
              <a:rPr lang="zh-CN" altLang="en-US" dirty="0" smtClean="0"/>
              <a:t>月</a:t>
            </a:r>
            <a:r>
              <a:rPr lang="en-US" dirty="0" smtClean="0"/>
              <a:t>24</a:t>
            </a:r>
            <a:r>
              <a:rPr lang="zh-CN" altLang="en-US" dirty="0" smtClean="0"/>
              <a:t>日至</a:t>
            </a:r>
            <a:r>
              <a:rPr lang="en-US" dirty="0" smtClean="0"/>
              <a:t>27</a:t>
            </a:r>
            <a:r>
              <a:rPr lang="zh-CN" altLang="en-US" dirty="0" smtClean="0"/>
              <a:t>日在北京举行。</a:t>
            </a:r>
          </a:p>
          <a:p>
            <a:r>
              <a:rPr lang="zh-CN" altLang="en-US" dirty="0" smtClean="0"/>
              <a:t>　　</a:t>
            </a:r>
            <a:r>
              <a:rPr lang="zh-CN" altLang="en-US" b="1" dirty="0" smtClean="0"/>
              <a:t>出席这次全会的有，中央委员</a:t>
            </a:r>
            <a:r>
              <a:rPr lang="en-US" b="1" dirty="0" smtClean="0">
                <a:solidFill>
                  <a:srgbClr val="FFFF00"/>
                </a:solidFill>
              </a:rPr>
              <a:t>197</a:t>
            </a:r>
            <a:r>
              <a:rPr lang="zh-CN" altLang="en-US" b="1" dirty="0" smtClean="0">
                <a:solidFill>
                  <a:srgbClr val="FFFF00"/>
                </a:solidFill>
              </a:rPr>
              <a:t>人</a:t>
            </a:r>
            <a:r>
              <a:rPr lang="zh-CN" altLang="en-US" b="1" dirty="0" smtClean="0"/>
              <a:t>，候补中央委员</a:t>
            </a:r>
            <a:r>
              <a:rPr lang="en-US" b="1" dirty="0" smtClean="0">
                <a:solidFill>
                  <a:srgbClr val="FFFF00"/>
                </a:solidFill>
              </a:rPr>
              <a:t>151</a:t>
            </a:r>
            <a:r>
              <a:rPr lang="zh-CN" altLang="en-US" b="1" dirty="0" smtClean="0">
                <a:solidFill>
                  <a:srgbClr val="FFFF00"/>
                </a:solidFill>
              </a:rPr>
              <a:t>人</a:t>
            </a:r>
            <a:r>
              <a:rPr lang="zh-CN" altLang="en-US" dirty="0" smtClean="0"/>
              <a:t>。中央纪律检查委员会委员和有关方面负责同志列席会议。党的十八大代表中部分基层同志和专家学者也列席会议。</a:t>
            </a:r>
          </a:p>
          <a:p>
            <a:r>
              <a:rPr lang="zh-CN" altLang="en-US" dirty="0" smtClean="0"/>
              <a:t>　　全会由中央政治局主持。中央委员会总书记习近平作了重要讲话。</a:t>
            </a: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786478"/>
          </a:xfrm>
        </p:spPr>
        <p:txBody>
          <a:bodyPr>
            <a:normAutofit/>
          </a:bodyPr>
          <a:lstStyle/>
          <a:p>
            <a:r>
              <a:rPr lang="zh-CN" altLang="en-US" dirty="0" smtClean="0"/>
              <a:t>第九，</a:t>
            </a:r>
            <a:r>
              <a:rPr lang="zh-CN" altLang="en-US" dirty="0" smtClean="0">
                <a:solidFill>
                  <a:srgbClr val="FFFF00"/>
                </a:solidFill>
              </a:rPr>
              <a:t>全会提出，党的组织生活是党内政治生活的重要内容和载体，是党组织对党员进行教育管理监督的重要形式。</a:t>
            </a:r>
            <a:r>
              <a:rPr lang="zh-CN" altLang="en-US" dirty="0" smtClean="0"/>
              <a:t>必须坚持党的组织生活各项制度，创新方式方法，增强党的组织生活活力。全体党员、干部特别是高级干部必须增强党的意识，</a:t>
            </a:r>
            <a:r>
              <a:rPr lang="zh-CN" altLang="en-US" dirty="0" smtClean="0">
                <a:solidFill>
                  <a:srgbClr val="FFFF00"/>
                </a:solidFill>
              </a:rPr>
              <a:t>时刻牢记自己第一身份是党员</a:t>
            </a:r>
            <a:r>
              <a:rPr lang="zh-CN" altLang="en-US" dirty="0" smtClean="0"/>
              <a:t>。领导干部必须强化组织观念，工作中的重大问题和个人有关事项必须按规定按程序向组织请示报告。</a:t>
            </a: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b="1" dirty="0" smtClean="0"/>
              <a:t>第十，</a:t>
            </a:r>
            <a:r>
              <a:rPr lang="zh-CN" altLang="en-US" b="1" dirty="0" smtClean="0">
                <a:solidFill>
                  <a:srgbClr val="FFFF00"/>
                </a:solidFill>
              </a:rPr>
              <a:t>全会提出，批评和自我批评是我们党强身治病、保持肌体健康的锐利武器，也是加强和规范党内政治生活的重要手段，必须坚持不懈把批评和自我批评这个武器用好。</a:t>
            </a:r>
            <a:r>
              <a:rPr lang="zh-CN" altLang="en-US" dirty="0" smtClean="0"/>
              <a:t>批评和自我批评必须坚持实事求是，讲党性不讲私情、讲真理不讲面子。党员、干部必须严于自我解剖，对发现的问题要深入剖析原因，认真整改。党的领导机关和领导干部对各种不同意见都必须听取，领导干部特别是高级干部必须带头从谏如流、敢于直言。</a:t>
            </a:r>
          </a:p>
          <a:p>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786478"/>
          </a:xfrm>
        </p:spPr>
        <p:txBody>
          <a:bodyPr>
            <a:normAutofit fontScale="92500"/>
          </a:bodyPr>
          <a:lstStyle/>
          <a:p>
            <a:r>
              <a:rPr lang="zh-CN" altLang="en-US" dirty="0" smtClean="0"/>
              <a:t>第十一，</a:t>
            </a:r>
            <a:r>
              <a:rPr lang="zh-CN" altLang="en-US" b="1" dirty="0" smtClean="0">
                <a:solidFill>
                  <a:srgbClr val="FFFF00"/>
                </a:solidFill>
              </a:rPr>
              <a:t>全会提出，监督是权力正确运行的根本保证，是加强和规范党内政治生活的重要举措。</a:t>
            </a:r>
            <a:r>
              <a:rPr lang="zh-CN" altLang="en-US" dirty="0" smtClean="0"/>
              <a:t>必须加强对领导干部的监督，党内不允许有不受制约的权力，也不允许有不受监督的特殊党员。要完善权力运行制约和监督机制，形成有权必有责、用权必担责、滥权必追责的制度安排。党的各级组织和领导干部必须在宪法法律范围内活动，决不能以言代法、以权压法、徇私枉法。对涉及违纪违法行为的举报，对党员反映的问题，任何党组织和领导干部都不准隐瞒不报、拖延不办。涉及所反映问题的领导干部应该回避，不准干预或插手组织调查。</a:t>
            </a:r>
          </a:p>
          <a:p>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85794"/>
            <a:ext cx="8229600" cy="5786478"/>
          </a:xfrm>
        </p:spPr>
        <p:txBody>
          <a:bodyPr>
            <a:normAutofit fontScale="92500" lnSpcReduction="10000"/>
          </a:bodyPr>
          <a:lstStyle/>
          <a:p>
            <a:r>
              <a:rPr lang="zh-CN" altLang="en-US" dirty="0" smtClean="0"/>
              <a:t>第十二，</a:t>
            </a:r>
            <a:r>
              <a:rPr lang="zh-CN" altLang="en-US" b="1" dirty="0" smtClean="0">
                <a:solidFill>
                  <a:srgbClr val="FFFF00"/>
                </a:solidFill>
              </a:rPr>
              <a:t>全会提出，建设廉洁政治，坚决反对腐败，是加强和规范党内政治生活的重要任务。必须筑牢拒腐防变的思想防线和制度防线，着力构建不敢腐、不能腐、不想腐的体制机制。</a:t>
            </a:r>
            <a:r>
              <a:rPr lang="zh-CN" altLang="en-US" dirty="0" smtClean="0"/>
              <a:t>各级领导干部是人民公仆，没有搞特殊化的权利，要带头执行廉洁自律准则，自觉同特权思想和特权现象作斗争，注重家庭、家教、家风，教育管理好亲属和身边工作人员。禁止利用职权或影响力为家属亲友谋求特殊照顾，禁止领导干部家属亲友插手领导干部职权范围内的工作、插手人事安排。要坚持有腐必反、有贪必肃，坚持无禁区、全覆盖、零容忍，党内决不允许有腐败分子藏身之地。</a:t>
            </a:r>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solidFill>
                  <a:srgbClr val="FFFF00"/>
                </a:solidFill>
              </a:rPr>
              <a:t>2</a:t>
            </a:r>
            <a:r>
              <a:rPr dirty="0" smtClean="0">
                <a:solidFill>
                  <a:srgbClr val="FFFF00"/>
                </a:solidFill>
              </a:rPr>
              <a:t>个指出</a:t>
            </a:r>
            <a:br>
              <a:rPr dirty="0" smtClean="0">
                <a:solidFill>
                  <a:srgbClr val="FFFF00"/>
                </a:solidFill>
              </a:rPr>
            </a:br>
            <a:endParaRPr lang="zh-CN" altLang="en-US" dirty="0">
              <a:solidFill>
                <a:srgbClr val="FFFF00"/>
              </a:solidFill>
            </a:endParaRPr>
          </a:p>
        </p:txBody>
      </p:sp>
      <p:sp>
        <p:nvSpPr>
          <p:cNvPr id="3" name="内容占位符 2"/>
          <p:cNvSpPr>
            <a:spLocks noGrp="1"/>
          </p:cNvSpPr>
          <p:nvPr>
            <p:ph idx="1"/>
          </p:nvPr>
        </p:nvSpPr>
        <p:spPr>
          <a:xfrm>
            <a:off x="457200" y="1357298"/>
            <a:ext cx="8229600" cy="5286412"/>
          </a:xfrm>
        </p:spPr>
        <p:txBody>
          <a:bodyPr>
            <a:normAutofit fontScale="92500"/>
          </a:bodyPr>
          <a:lstStyle/>
          <a:p>
            <a:r>
              <a:rPr lang="zh-CN" altLang="en-US" dirty="0" smtClean="0"/>
              <a:t>（</a:t>
            </a:r>
            <a:r>
              <a:rPr lang="en-US" altLang="zh-CN" dirty="0" smtClean="0"/>
              <a:t>1</a:t>
            </a:r>
            <a:r>
              <a:rPr lang="zh-CN" altLang="en-US" dirty="0" smtClean="0"/>
              <a:t>）</a:t>
            </a:r>
            <a:r>
              <a:rPr lang="zh-CN" altLang="en-US" b="1" dirty="0" smtClean="0">
                <a:solidFill>
                  <a:srgbClr val="FFFF00"/>
                </a:solidFill>
              </a:rPr>
              <a:t>全会指出，党内监督没有禁区、没有例外</a:t>
            </a:r>
            <a:r>
              <a:rPr lang="zh-CN" altLang="en-US" dirty="0" smtClean="0">
                <a:solidFill>
                  <a:srgbClr val="FFFF00"/>
                </a:solidFill>
              </a:rPr>
              <a:t>。</a:t>
            </a:r>
            <a:r>
              <a:rPr lang="zh-CN" altLang="en-US" dirty="0" smtClean="0"/>
              <a:t>各级党组织应当把信任激励同严格监督结合起来，促使党的领导干部做到</a:t>
            </a:r>
            <a:r>
              <a:rPr lang="zh-CN" altLang="en-US" dirty="0" smtClean="0">
                <a:solidFill>
                  <a:srgbClr val="FFFF00"/>
                </a:solidFill>
              </a:rPr>
              <a:t>有权必有责、有责要担当，用权受监督、失责必追究</a:t>
            </a:r>
            <a:r>
              <a:rPr lang="zh-CN" altLang="en-US" dirty="0" smtClean="0"/>
              <a:t>。</a:t>
            </a:r>
            <a:endParaRPr lang="en-US" altLang="zh-CN" dirty="0" smtClean="0"/>
          </a:p>
          <a:p>
            <a:r>
              <a:rPr lang="zh-CN" altLang="en-US" dirty="0" smtClean="0"/>
              <a:t>（</a:t>
            </a:r>
            <a:r>
              <a:rPr lang="en-US" altLang="zh-CN" dirty="0" smtClean="0"/>
              <a:t>2</a:t>
            </a:r>
            <a:r>
              <a:rPr lang="zh-CN" altLang="en-US" dirty="0" smtClean="0"/>
              <a:t>）</a:t>
            </a:r>
            <a:r>
              <a:rPr lang="zh-CN" altLang="en-US" b="1" dirty="0" smtClean="0">
                <a:solidFill>
                  <a:srgbClr val="FFFF00"/>
                </a:solidFill>
              </a:rPr>
              <a:t>全会指出，党内监督的重点对象是党的领导机关和领导干部特别是主要领导干部。</a:t>
            </a:r>
            <a:r>
              <a:rPr lang="zh-CN" altLang="en-US" dirty="0" smtClean="0"/>
              <a:t>要建立健全党中央统一领导，党委（党组）全面监督，纪律检查机关专责监督，党的工作部门职能监督，党的基层组织日常监督，党员民主监督的党内监督体系。</a:t>
            </a:r>
          </a:p>
          <a:p>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normAutofit/>
          </a:bodyPr>
          <a:lstStyle/>
          <a:p>
            <a:r>
              <a:rPr lang="en-US" altLang="zh-CN" dirty="0" smtClean="0">
                <a:solidFill>
                  <a:srgbClr val="FFFF00"/>
                </a:solidFill>
              </a:rPr>
              <a:t>1</a:t>
            </a:r>
            <a:r>
              <a:rPr lang="zh-CN" altLang="en-US" dirty="0" smtClean="0">
                <a:solidFill>
                  <a:srgbClr val="FFFF00"/>
                </a:solidFill>
              </a:rPr>
              <a:t>个决定</a:t>
            </a:r>
            <a:r>
              <a:rPr lang="zh-CN" altLang="en-US" dirty="0" smtClean="0"/>
              <a:t>：</a:t>
            </a:r>
            <a:r>
              <a:rPr lang="zh-CN" altLang="en-US" b="1" dirty="0" smtClean="0"/>
              <a:t>全会决定，中国共产党第十九次全国代表大会于</a:t>
            </a:r>
            <a:r>
              <a:rPr lang="en-US" altLang="zh-CN" b="1" dirty="0" smtClean="0"/>
              <a:t>2017</a:t>
            </a:r>
            <a:r>
              <a:rPr lang="zh-CN" altLang="en-US" b="1" dirty="0" smtClean="0"/>
              <a:t>年下半年在北京召开</a:t>
            </a:r>
            <a:r>
              <a:rPr lang="zh-CN" altLang="en-US" dirty="0" smtClean="0"/>
              <a:t>。</a:t>
            </a:r>
            <a:endParaRPr lang="en-US" altLang="zh-CN" dirty="0" smtClean="0"/>
          </a:p>
          <a:p>
            <a:endParaRPr lang="en-US" altLang="zh-CN" dirty="0" smtClean="0">
              <a:solidFill>
                <a:srgbClr val="FFFF00"/>
              </a:solidFill>
            </a:endParaRPr>
          </a:p>
          <a:p>
            <a:r>
              <a:rPr lang="en-US" altLang="zh-CN" dirty="0" smtClean="0">
                <a:solidFill>
                  <a:srgbClr val="FFFF00"/>
                </a:solidFill>
              </a:rPr>
              <a:t>1</a:t>
            </a:r>
            <a:r>
              <a:rPr lang="zh-CN" altLang="en-US" dirty="0" smtClean="0">
                <a:solidFill>
                  <a:srgbClr val="FFFF00"/>
                </a:solidFill>
              </a:rPr>
              <a:t>个审议并通过</a:t>
            </a:r>
            <a:r>
              <a:rPr lang="zh-CN" altLang="en-US" dirty="0" smtClean="0"/>
              <a:t>：全</a:t>
            </a:r>
            <a:r>
              <a:rPr lang="zh-CN" altLang="en-US" dirty="0" smtClean="0"/>
              <a:t>会审议并通过了中共中央纪律检查委员会关于王珉、吕锡文严重违纪问题的审查报告，审议并通过了中共中央军事委员会关于范长秘、牛志忠严重违纪问题的审查报告，确认中央政治局之前作出的给予王珉、吕锡文、范长秘、牛志忠开除党籍的处分。</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00108"/>
            <a:ext cx="8229600" cy="5126055"/>
          </a:xfrm>
        </p:spPr>
        <p:txBody>
          <a:bodyPr>
            <a:normAutofit/>
          </a:bodyPr>
          <a:lstStyle/>
          <a:p>
            <a:endParaRPr lang="en-US" altLang="zh-CN" dirty="0" smtClean="0"/>
          </a:p>
          <a:p>
            <a:r>
              <a:rPr lang="en-US" altLang="zh-CN" dirty="0" smtClean="0">
                <a:solidFill>
                  <a:srgbClr val="FFFF00"/>
                </a:solidFill>
              </a:rPr>
              <a:t>1</a:t>
            </a:r>
            <a:r>
              <a:rPr lang="zh-CN" altLang="en-US" dirty="0" smtClean="0">
                <a:solidFill>
                  <a:srgbClr val="FFFF00"/>
                </a:solidFill>
              </a:rPr>
              <a:t>个号召</a:t>
            </a:r>
            <a:r>
              <a:rPr lang="zh-CN" altLang="en-US" dirty="0" smtClean="0"/>
              <a:t>：</a:t>
            </a:r>
            <a:r>
              <a:rPr lang="zh-CN" altLang="en-US" b="1" dirty="0" smtClean="0"/>
              <a:t>全会号召，全党同志紧密团结在以习近平同志为核心的党中央周围</a:t>
            </a:r>
            <a:r>
              <a:rPr lang="zh-CN" altLang="en-US" dirty="0" smtClean="0"/>
              <a:t>，全面深入贯彻本次全会精神，</a:t>
            </a:r>
            <a:r>
              <a:rPr lang="zh-CN" altLang="en-US" b="1" dirty="0" smtClean="0">
                <a:solidFill>
                  <a:srgbClr val="FFFF00"/>
                </a:solidFill>
              </a:rPr>
              <a:t>牢固树立政治意识、大局意识、核心意识、看齐意识</a:t>
            </a:r>
            <a:r>
              <a:rPr lang="zh-CN" altLang="en-US" dirty="0" smtClean="0"/>
              <a:t>，坚定不移维护党中央权威和党中央集中统一领导，继续推进全面从严治党，共同营造</a:t>
            </a:r>
            <a:r>
              <a:rPr lang="zh-CN" altLang="en-US" dirty="0" smtClean="0">
                <a:solidFill>
                  <a:srgbClr val="FFFF00"/>
                </a:solidFill>
              </a:rPr>
              <a:t>风清气正的政治生态</a:t>
            </a:r>
            <a:r>
              <a:rPr lang="zh-CN" altLang="en-US" dirty="0" smtClean="0"/>
              <a:t>，确保党团结带领人民不断开创中国特色社会主义事业新局面。</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smtClean="0"/>
              <a:t>全会听取和讨论了习近平受中央政治局委托作的工作报告，</a:t>
            </a:r>
            <a:r>
              <a:rPr lang="zh-CN" altLang="en-US" b="1" dirty="0" smtClean="0"/>
              <a:t>审议通过了</a:t>
            </a:r>
            <a:r>
              <a:rPr lang="en-US" altLang="zh-CN" b="1" dirty="0" smtClean="0"/>
              <a:t>《</a:t>
            </a:r>
            <a:r>
              <a:rPr lang="zh-CN" altLang="en-US" b="1" dirty="0" smtClean="0"/>
              <a:t>关于新形势下党内政治生活的若干准则</a:t>
            </a:r>
            <a:r>
              <a:rPr lang="en-US" altLang="zh-CN" b="1" dirty="0" smtClean="0"/>
              <a:t>》</a:t>
            </a:r>
            <a:r>
              <a:rPr lang="zh-CN" altLang="en-US" b="1" dirty="0" smtClean="0"/>
              <a:t>和</a:t>
            </a:r>
            <a:r>
              <a:rPr lang="en-US" altLang="zh-CN" b="1" dirty="0" smtClean="0"/>
              <a:t>《</a:t>
            </a:r>
            <a:r>
              <a:rPr lang="zh-CN" altLang="en-US" b="1" dirty="0" smtClean="0"/>
              <a:t>中国共产党党内监督条例</a:t>
            </a:r>
            <a:r>
              <a:rPr lang="en-US" altLang="zh-CN" b="1" dirty="0" smtClean="0"/>
              <a:t>》</a:t>
            </a:r>
            <a:r>
              <a:rPr lang="zh-CN" altLang="en-US" b="1" dirty="0" smtClean="0"/>
              <a:t>，审议通过了</a:t>
            </a:r>
            <a:r>
              <a:rPr lang="en-US" altLang="zh-CN" b="1" dirty="0" smtClean="0"/>
              <a:t>《</a:t>
            </a:r>
            <a:r>
              <a:rPr lang="zh-CN" altLang="en-US" b="1" dirty="0" smtClean="0"/>
              <a:t>关于召开党的第十九次全国代表大会的决议</a:t>
            </a:r>
            <a:r>
              <a:rPr lang="en-US" altLang="zh-CN" b="1" dirty="0" smtClean="0"/>
              <a:t>》</a:t>
            </a:r>
            <a:r>
              <a:rPr lang="zh-CN" altLang="en-US" b="1" dirty="0" smtClean="0"/>
              <a:t>。</a:t>
            </a:r>
            <a:r>
              <a:rPr lang="zh-CN" altLang="en-US" dirty="0" smtClean="0"/>
              <a:t>习近平就</a:t>
            </a:r>
            <a:r>
              <a:rPr lang="en-US" altLang="zh-CN" dirty="0" smtClean="0"/>
              <a:t>《</a:t>
            </a:r>
            <a:r>
              <a:rPr lang="zh-CN" altLang="en-US" dirty="0" smtClean="0"/>
              <a:t>准则（讨论稿）</a:t>
            </a:r>
            <a:r>
              <a:rPr lang="en-US" altLang="zh-CN" dirty="0" smtClean="0"/>
              <a:t>》</a:t>
            </a:r>
            <a:r>
              <a:rPr lang="zh-CN" altLang="en-US" dirty="0" smtClean="0"/>
              <a:t>和</a:t>
            </a:r>
            <a:r>
              <a:rPr lang="en-US" altLang="zh-CN" dirty="0" smtClean="0"/>
              <a:t>《</a:t>
            </a:r>
            <a:r>
              <a:rPr lang="zh-CN" altLang="en-US" dirty="0" smtClean="0"/>
              <a:t>条例（讨论稿）</a:t>
            </a:r>
            <a:r>
              <a:rPr lang="en-US" altLang="zh-CN" dirty="0" smtClean="0"/>
              <a:t>》</a:t>
            </a:r>
            <a:r>
              <a:rPr lang="zh-CN" altLang="en-US" dirty="0" smtClean="0"/>
              <a:t>向全会作了说明。</a:t>
            </a:r>
            <a:endParaRPr lang="en-US" altLang="zh-CN" dirty="0" smtClean="0"/>
          </a:p>
          <a:p>
            <a:r>
              <a:rPr lang="en-US" altLang="zh-CN" dirty="0" smtClean="0"/>
              <a:t>6000</a:t>
            </a:r>
            <a:r>
              <a:rPr lang="zh-CN" altLang="en-US" dirty="0" smtClean="0"/>
              <a:t>余字的公告中，</a:t>
            </a:r>
            <a:r>
              <a:rPr lang="en-US" altLang="zh-CN" dirty="0" smtClean="0"/>
              <a:t>1</a:t>
            </a:r>
            <a:r>
              <a:rPr lang="zh-CN" altLang="en-US" dirty="0" smtClean="0"/>
              <a:t>个充分肯定、</a:t>
            </a:r>
            <a:r>
              <a:rPr lang="en-US" altLang="zh-CN" dirty="0" smtClean="0"/>
              <a:t>1</a:t>
            </a:r>
            <a:r>
              <a:rPr lang="zh-CN" altLang="en-US" dirty="0" smtClean="0"/>
              <a:t>个高度评价、</a:t>
            </a:r>
            <a:r>
              <a:rPr lang="en-US" altLang="zh-CN" dirty="0" smtClean="0"/>
              <a:t>1</a:t>
            </a:r>
            <a:r>
              <a:rPr lang="zh-CN" altLang="en-US" dirty="0" smtClean="0"/>
              <a:t>个总结、</a:t>
            </a:r>
            <a:r>
              <a:rPr lang="en-US" altLang="zh-CN" dirty="0" smtClean="0"/>
              <a:t>7</a:t>
            </a:r>
            <a:r>
              <a:rPr lang="zh-CN" altLang="en-US" dirty="0" smtClean="0"/>
              <a:t>个强调、</a:t>
            </a:r>
            <a:r>
              <a:rPr lang="en-US" altLang="zh-CN" dirty="0" smtClean="0"/>
              <a:t>12</a:t>
            </a:r>
            <a:r>
              <a:rPr lang="zh-CN" altLang="en-US" dirty="0" smtClean="0"/>
              <a:t>个提出、</a:t>
            </a:r>
            <a:r>
              <a:rPr lang="en-US" altLang="zh-CN" dirty="0" smtClean="0"/>
              <a:t>2</a:t>
            </a:r>
            <a:r>
              <a:rPr lang="zh-CN" altLang="en-US" dirty="0" smtClean="0"/>
              <a:t>个指出、</a:t>
            </a:r>
            <a:r>
              <a:rPr lang="en-US" altLang="zh-CN" dirty="0" smtClean="0"/>
              <a:t>1</a:t>
            </a:r>
            <a:r>
              <a:rPr lang="zh-CN" altLang="en-US" dirty="0" smtClean="0"/>
              <a:t>个决定</a:t>
            </a:r>
            <a:r>
              <a:rPr lang="zh-CN" altLang="en-US" dirty="0" smtClean="0"/>
              <a:t>、</a:t>
            </a:r>
            <a:r>
              <a:rPr lang="zh-CN" altLang="en-US" dirty="0" smtClean="0"/>
              <a:t>一</a:t>
            </a:r>
            <a:r>
              <a:rPr lang="zh-CN" altLang="en-US" dirty="0" smtClean="0"/>
              <a:t>个审议并通过、</a:t>
            </a:r>
            <a:r>
              <a:rPr lang="zh-CN" altLang="en-US" dirty="0" smtClean="0"/>
              <a:t>一</a:t>
            </a:r>
            <a:r>
              <a:rPr lang="zh-CN" altLang="en-US" dirty="0" smtClean="0"/>
              <a:t>个号</a:t>
            </a:r>
            <a:r>
              <a:rPr lang="zh-CN" altLang="en-US" dirty="0" smtClean="0"/>
              <a:t>召。</a:t>
            </a:r>
            <a:endParaRPr lang="zh-CN" altLang="en-US" dirty="0" smtClean="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285728"/>
            <a:ext cx="8229600" cy="6357958"/>
          </a:xfrm>
        </p:spPr>
        <p:txBody>
          <a:bodyPr>
            <a:normAutofit fontScale="92500" lnSpcReduction="20000"/>
          </a:bodyPr>
          <a:lstStyle/>
          <a:p>
            <a:pPr>
              <a:buNone/>
            </a:pPr>
            <a:r>
              <a:rPr lang="zh-CN" altLang="en-US" dirty="0" smtClean="0"/>
              <a:t>           </a:t>
            </a:r>
            <a:r>
              <a:rPr lang="en-US" altLang="zh-CN" dirty="0" smtClean="0">
                <a:latin typeface="黑体" pitchFamily="2" charset="-122"/>
                <a:ea typeface="黑体" pitchFamily="2" charset="-122"/>
              </a:rPr>
              <a:t>1</a:t>
            </a:r>
            <a:r>
              <a:rPr lang="zh-CN" altLang="en-US" dirty="0" smtClean="0">
                <a:latin typeface="黑体" pitchFamily="2" charset="-122"/>
                <a:ea typeface="黑体" pitchFamily="2" charset="-122"/>
              </a:rPr>
              <a:t>个充分肯定：全会充分肯定党的十八届五中全会以来中央政治局的工作。</a:t>
            </a:r>
            <a:endParaRPr lang="en-US" altLang="zh-CN" dirty="0" smtClean="0">
              <a:latin typeface="黑体" pitchFamily="2" charset="-122"/>
              <a:ea typeface="黑体" pitchFamily="2" charset="-122"/>
            </a:endParaRPr>
          </a:p>
          <a:p>
            <a:pPr>
              <a:buNone/>
            </a:pPr>
            <a:r>
              <a:rPr lang="en-US" altLang="zh-CN" dirty="0" smtClean="0">
                <a:latin typeface="黑体" pitchFamily="2" charset="-122"/>
                <a:ea typeface="黑体" pitchFamily="2" charset="-122"/>
              </a:rPr>
              <a:t>      </a:t>
            </a:r>
            <a:r>
              <a:rPr lang="zh-CN" altLang="en-US" dirty="0" smtClean="0"/>
              <a:t>一致认为，面对复杂的国际国内形势，中央政治局高举中国特色社会主义伟大旗帜，坚持以马克思列宁主义、毛泽东思想、邓小平理论、“三个代表”重要思想、科学发展观为指导，全面贯彻党的十八大和十八届三中、四中、五中全会精神，深入贯彻习近平总书记系列重要讲话精神和治国理政新理念新思想新战略，把握时代大势，回应实践要求，团结带领全党全国各族人民同心协力、苦干实干，统筹推进</a:t>
            </a:r>
            <a:r>
              <a:rPr lang="zh-CN" altLang="en-US" dirty="0" smtClean="0">
                <a:hlinkClick r:id="rId2" action="ppaction://hlinkpres?slideindex=1&amp;slidetitle="/>
              </a:rPr>
              <a:t>“五位一体”</a:t>
            </a:r>
            <a:r>
              <a:rPr lang="zh-CN" altLang="en-US" dirty="0" smtClean="0"/>
              <a:t>总体布局和协调推进“四个全面”战略布局，开展“两学一做”学习教育，推动全面深化改革、供给侧结构性改革、国防和军队改革迈出重大步伐，党和国家各项工作取得新的重大进展。</a:t>
            </a:r>
          </a:p>
          <a:p>
            <a:pPr>
              <a:buNone/>
            </a:pP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71546"/>
            <a:ext cx="8229600" cy="5054617"/>
          </a:xfrm>
        </p:spPr>
        <p:txBody>
          <a:bodyPr/>
          <a:lstStyle/>
          <a:p>
            <a:r>
              <a:rPr lang="en-US" altLang="zh-CN" b="1" dirty="0" smtClean="0">
                <a:latin typeface="黑体" pitchFamily="2" charset="-122"/>
                <a:ea typeface="黑体" pitchFamily="2" charset="-122"/>
              </a:rPr>
              <a:t>    1</a:t>
            </a:r>
            <a:r>
              <a:rPr lang="zh-CN" altLang="en-US" b="1" dirty="0" smtClean="0">
                <a:latin typeface="黑体" pitchFamily="2" charset="-122"/>
                <a:ea typeface="黑体" pitchFamily="2" charset="-122"/>
              </a:rPr>
              <a:t>个高度评价：</a:t>
            </a:r>
            <a:r>
              <a:rPr lang="zh-CN" altLang="en-US" b="1" dirty="0" smtClean="0"/>
              <a:t>全会高度评价全面从严治党取得的成就，认为党的十八大以来，以习近平同志为核心的党中央身体力行、率先垂范，坚定推进全面从严治党，坚持思想建党和制度治党紧密结合，集中整饬党风，严厉惩治腐败，净化党内政治生态，党内政治生活展现新气象，赢得了党心民心，为开创党和国家事业新局面提供了重要保证。</a:t>
            </a:r>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7758138" cy="6072230"/>
          </a:xfrm>
        </p:spPr>
        <p:txBody>
          <a:bodyPr>
            <a:normAutofit lnSpcReduction="10000"/>
          </a:bodyPr>
          <a:lstStyle/>
          <a:p>
            <a:r>
              <a:rPr lang="en-US" altLang="zh-CN" sz="3500" dirty="0" smtClean="0">
                <a:latin typeface="黑体" pitchFamily="2" charset="-122"/>
                <a:ea typeface="黑体" pitchFamily="2" charset="-122"/>
              </a:rPr>
              <a:t>1</a:t>
            </a:r>
            <a:r>
              <a:rPr lang="zh-CN" altLang="en-US" sz="3500" dirty="0" smtClean="0">
                <a:latin typeface="黑体" pitchFamily="2" charset="-122"/>
                <a:ea typeface="黑体" pitchFamily="2" charset="-122"/>
              </a:rPr>
              <a:t>个总结：全会总结了我们党开展党内政治生活的历史经验，分析了全面从严治党面临的形势和任务，认为办好中国的事情，关键在党，关键在党要管党、从严治党。党要管党必须从党内政治生活管起，从严治党必须从党内政治生活严起。为更好进行具有许多新的历史特点的伟大斗争、推进党的建设新的伟大工程、推进中国特色社会主义伟大事业，经受“四大考验”、克服“</a:t>
            </a:r>
            <a:r>
              <a:rPr lang="zh-CN" altLang="en-US" sz="3500" dirty="0" smtClean="0">
                <a:latin typeface="黑体" pitchFamily="2" charset="-122"/>
                <a:ea typeface="黑体" pitchFamily="2" charset="-122"/>
                <a:hlinkClick r:id="rId2" action="ppaction://hlinkpres?slideindex=1&amp;slidetitle="/>
              </a:rPr>
              <a:t>四种危险</a:t>
            </a:r>
            <a:r>
              <a:rPr lang="zh-CN" altLang="en-US" sz="3500" dirty="0" smtClean="0">
                <a:latin typeface="黑体" pitchFamily="2" charset="-122"/>
                <a:ea typeface="黑体" pitchFamily="2" charset="-122"/>
              </a:rPr>
              <a:t>”，有必要制定一部新形势下党内政治生活的准则。</a:t>
            </a: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FF00"/>
                </a:solidFill>
              </a:rPr>
              <a:t>7</a:t>
            </a:r>
            <a:r>
              <a:rPr dirty="0" smtClean="0">
                <a:solidFill>
                  <a:srgbClr val="FFFF00"/>
                </a:solidFill>
              </a:rPr>
              <a:t>个强调</a:t>
            </a:r>
            <a:endParaRPr lang="zh-CN" altLang="en-US" dirty="0">
              <a:solidFill>
                <a:srgbClr val="FFFF00"/>
              </a:solidFill>
            </a:endParaRPr>
          </a:p>
        </p:txBody>
      </p:sp>
      <p:sp>
        <p:nvSpPr>
          <p:cNvPr id="3" name="内容占位符 2"/>
          <p:cNvSpPr>
            <a:spLocks noGrp="1"/>
          </p:cNvSpPr>
          <p:nvPr>
            <p:ph idx="1"/>
          </p:nvPr>
        </p:nvSpPr>
        <p:spPr>
          <a:xfrm>
            <a:off x="457200" y="1600200"/>
            <a:ext cx="8229600" cy="5043510"/>
          </a:xfrm>
        </p:spPr>
        <p:txBody>
          <a:bodyPr>
            <a:normAutofit fontScale="92500" lnSpcReduction="10000"/>
          </a:bodyPr>
          <a:lstStyle/>
          <a:p>
            <a:r>
              <a:rPr lang="zh-CN" altLang="en-US" dirty="0" smtClean="0">
                <a:sym typeface="Wingdings" pitchFamily="2" charset="2"/>
              </a:rPr>
              <a:t>（</a:t>
            </a:r>
            <a:r>
              <a:rPr lang="en-US" altLang="zh-CN" dirty="0" smtClean="0">
                <a:sym typeface="Wingdings" pitchFamily="2" charset="2"/>
              </a:rPr>
              <a:t>1</a:t>
            </a:r>
            <a:r>
              <a:rPr lang="zh-CN" altLang="en-US" dirty="0" smtClean="0">
                <a:sym typeface="Wingdings" pitchFamily="2" charset="2"/>
              </a:rPr>
              <a:t>）</a:t>
            </a:r>
            <a:r>
              <a:rPr lang="zh-CN" altLang="en-US" dirty="0" smtClean="0"/>
              <a:t>全会强调，新形势下加强和规范党内政治生活，</a:t>
            </a:r>
            <a:r>
              <a:rPr lang="zh-CN" altLang="en-US" b="1" dirty="0" smtClean="0">
                <a:solidFill>
                  <a:srgbClr val="FFFF00"/>
                </a:solidFill>
              </a:rPr>
              <a:t>必须以党章为根本遵循</a:t>
            </a:r>
            <a:r>
              <a:rPr lang="zh-CN" altLang="en-US" dirty="0" smtClean="0"/>
              <a:t>，坚持党的政治路线、思想路线、组织路线、群众路线，着力增强党内政治生活的政治性、时代性、原则性、战斗性，着力增强党自我净化、自我完善、自我革新、自我提高能力，着力提高党的领导水平和执政水平、增强拒腐防变和抵御风险能力，着力维护党中央权威、保证党的团结统一、保持党的先进性和纯洁性，努力在全党形成又有集中又有民主、又有纪律又有自由、又有统一意志又有个人心情舒畅生动活泼的政治局面。</a:t>
            </a:r>
          </a:p>
          <a:p>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14356"/>
            <a:ext cx="8115328" cy="5857916"/>
          </a:xfrm>
        </p:spPr>
        <p:txBody>
          <a:bodyPr>
            <a:normAutofit fontScale="92500" lnSpcReduction="10000"/>
          </a:bodyPr>
          <a:lstStyle/>
          <a:p>
            <a:r>
              <a:rPr lang="zh-CN" altLang="en-US" dirty="0" smtClean="0"/>
              <a:t>（</a:t>
            </a:r>
            <a:r>
              <a:rPr lang="en-US" altLang="zh-CN" dirty="0" smtClean="0"/>
              <a:t>2</a:t>
            </a:r>
            <a:r>
              <a:rPr lang="zh-CN" altLang="en-US" dirty="0" smtClean="0"/>
              <a:t>）全会强调，</a:t>
            </a:r>
            <a:r>
              <a:rPr lang="zh-CN" altLang="en-US" b="1" dirty="0" smtClean="0"/>
              <a:t>新形势下加强和规范党内政治生活，重点是各级领导机关和领导干部，关键是高级干部特别是中央委员会、中央政治局、中央政治局常务委员会的组成人员。</a:t>
            </a:r>
            <a:endParaRPr lang="en-US" altLang="zh-CN" b="1" dirty="0" smtClean="0"/>
          </a:p>
          <a:p>
            <a:r>
              <a:rPr lang="zh-CN" altLang="en-US" b="1" dirty="0" smtClean="0"/>
              <a:t>（</a:t>
            </a:r>
            <a:r>
              <a:rPr lang="en-US" altLang="zh-CN" b="1" dirty="0" smtClean="0"/>
              <a:t>3</a:t>
            </a:r>
            <a:r>
              <a:rPr lang="zh-CN" altLang="en-US" b="1" dirty="0" smtClean="0"/>
              <a:t>）</a:t>
            </a:r>
            <a:r>
              <a:rPr lang="zh-CN" altLang="en-US" dirty="0" smtClean="0"/>
              <a:t>全会强调，党内监督要以马克思列宁主义、毛泽东思想、邓小平理论、</a:t>
            </a:r>
            <a:r>
              <a:rPr lang="en-US" dirty="0" smtClean="0"/>
              <a:t>"</a:t>
            </a:r>
            <a:r>
              <a:rPr lang="zh-CN" altLang="en-US" dirty="0" smtClean="0"/>
              <a:t>三个代表</a:t>
            </a:r>
            <a:r>
              <a:rPr lang="en-US" dirty="0" smtClean="0"/>
              <a:t>"</a:t>
            </a:r>
            <a:r>
              <a:rPr lang="zh-CN" altLang="en-US" dirty="0" smtClean="0"/>
              <a:t>重要思想、科学发展观为指导，深入贯彻习近平总书记系列重要讲话精神，围绕统筹推进</a:t>
            </a:r>
            <a:r>
              <a:rPr lang="en-US" dirty="0" smtClean="0"/>
              <a:t>"</a:t>
            </a:r>
            <a:r>
              <a:rPr lang="zh-CN" altLang="en-US" dirty="0" smtClean="0"/>
              <a:t>五位一体</a:t>
            </a:r>
            <a:r>
              <a:rPr lang="en-US" dirty="0" smtClean="0"/>
              <a:t>"</a:t>
            </a:r>
            <a:r>
              <a:rPr lang="zh-CN" altLang="en-US" dirty="0" smtClean="0"/>
              <a:t>总体布局和协调推进</a:t>
            </a:r>
            <a:r>
              <a:rPr lang="en-US" dirty="0" smtClean="0"/>
              <a:t>"</a:t>
            </a:r>
            <a:r>
              <a:rPr lang="zh-CN" altLang="en-US" dirty="0" smtClean="0"/>
              <a:t>四个全面</a:t>
            </a:r>
            <a:r>
              <a:rPr lang="en-US" dirty="0" smtClean="0"/>
              <a:t>"</a:t>
            </a:r>
            <a:r>
              <a:rPr lang="zh-CN" altLang="en-US" dirty="0" smtClean="0"/>
              <a:t>战略布局，尊崇党章，依规治党，坚持党内监督和人民群众监督相结合，增强党在长期执政条件下自我净化、自我完善、自我革新、自我提高能力。</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786478"/>
          </a:xfrm>
        </p:spPr>
        <p:txBody>
          <a:bodyPr>
            <a:normAutofit fontScale="92500" lnSpcReduction="10000"/>
          </a:bodyPr>
          <a:lstStyle/>
          <a:p>
            <a:r>
              <a:rPr lang="zh-CN" altLang="en-US" dirty="0" smtClean="0"/>
              <a:t>      （</a:t>
            </a:r>
            <a:r>
              <a:rPr lang="en-US" altLang="zh-CN" dirty="0" smtClean="0"/>
              <a:t>4</a:t>
            </a:r>
            <a:r>
              <a:rPr lang="zh-CN" altLang="en-US" dirty="0" smtClean="0"/>
              <a:t>）全会强调，</a:t>
            </a:r>
            <a:r>
              <a:rPr lang="zh-CN" altLang="en-US" dirty="0" smtClean="0">
                <a:solidFill>
                  <a:srgbClr val="FFFF00"/>
                </a:solidFill>
              </a:rPr>
              <a:t>党内监督的任务</a:t>
            </a:r>
            <a:r>
              <a:rPr lang="zh-CN" altLang="en-US" dirty="0" smtClean="0"/>
              <a:t>是确保党章党规党纪在全党有效执行，维护党的团结统一，重点解决党的领导弱化、党的建设缺失、全面从严治党不力，党的观念淡漠、组织涣散、纪律松弛，管党治党宽松软问题，保证党的组织充分履行职能、发挥核心作用，保证全体党员发挥先锋模范作用，保证党的领导干部忠诚干净担当。</a:t>
            </a:r>
            <a:r>
              <a:rPr lang="zh-CN" altLang="en-US" dirty="0" smtClean="0">
                <a:solidFill>
                  <a:srgbClr val="FFFF00"/>
                </a:solidFill>
              </a:rPr>
              <a:t>党内监督的主要内容</a:t>
            </a:r>
            <a:r>
              <a:rPr lang="zh-CN" altLang="en-US" dirty="0" smtClean="0"/>
              <a:t>是遵守党章党规和国家宪法法律，维护党中央集中统一领导，坚持民主集中制，落实全面从严治党责任，落实中央八项规定精神，坚持党的干部标准，廉洁自律、秉公用权，完成党中央和上级党组织部署的任务等情况。</a:t>
            </a:r>
          </a:p>
          <a:p>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124</TotalTime>
  <Words>4894</Words>
  <Application>Microsoft Office PowerPoint</Application>
  <PresentationFormat>全屏显示(4:3)</PresentationFormat>
  <Paragraphs>40</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凤舞九天</vt:lpstr>
      <vt:lpstr>十八届六中全会公告</vt:lpstr>
      <vt:lpstr>幻灯片 2</vt:lpstr>
      <vt:lpstr>幻灯片 3</vt:lpstr>
      <vt:lpstr>幻灯片 4</vt:lpstr>
      <vt:lpstr>幻灯片 5</vt:lpstr>
      <vt:lpstr>幻灯片 6</vt:lpstr>
      <vt:lpstr>7个强调</vt:lpstr>
      <vt:lpstr>幻灯片 8</vt:lpstr>
      <vt:lpstr>幻灯片 9</vt:lpstr>
      <vt:lpstr>幻灯片 10</vt:lpstr>
      <vt:lpstr>幻灯片 11</vt:lpstr>
      <vt:lpstr>幻灯片 12</vt:lpstr>
      <vt:lpstr>12个提出</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2个指出 </vt:lpstr>
      <vt:lpstr>幻灯片 25</vt:lpstr>
      <vt:lpstr>幻灯片 26</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十八届六中全会公告</dc:title>
  <dc:creator>User</dc:creator>
  <cp:lastModifiedBy>Administrator</cp:lastModifiedBy>
  <cp:revision>16</cp:revision>
  <dcterms:created xsi:type="dcterms:W3CDTF">2013-11-05T02:22:00Z</dcterms:created>
  <dcterms:modified xsi:type="dcterms:W3CDTF">2016-11-07T00:15:21Z</dcterms:modified>
</cp:coreProperties>
</file>